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6" r:id="rId11"/>
    <p:sldId id="265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34699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9096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368761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90919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420274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2556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77182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6985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1890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9053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0698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3969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114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9301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5457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8058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1546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jp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9FE27-46F2-30AE-1F76-D5A76EB6ABB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B164FE-4B54-25A4-2D28-E81D16C9C02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CC03366-9ED4-A8C1-7302-9386BBCC10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35000"/>
            <a:ext cx="12326112" cy="8217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99676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D10933C-3ABC-4F86-73BD-C20425E7C22A}"/>
              </a:ext>
            </a:extLst>
          </p:cNvPr>
          <p:cNvSpPr/>
          <p:nvPr/>
        </p:nvSpPr>
        <p:spPr>
          <a:xfrm>
            <a:off x="2386584" y="1371599"/>
            <a:ext cx="745980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SLUT. TACK! </a:t>
            </a:r>
            <a:endParaRPr lang="en-GB" sz="54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E65FA4F-12D6-D4FE-48A6-AFEB09CA9BC0}"/>
              </a:ext>
            </a:extLst>
          </p:cNvPr>
          <p:cNvSpPr txBox="1"/>
          <p:nvPr/>
        </p:nvSpPr>
        <p:spPr>
          <a:xfrm>
            <a:off x="2569464" y="3429000"/>
            <a:ext cx="81381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/>
              <a:t>Juridisk information:© QUERCUS PARKET. Alla rättigheter förbehållna.All information i denna presentation är konfidentiell och endast avsedd för mottagaren.Ingen del av denna presentation får reproduceras eller distribueras utan skriftligt tillstånd från QUERCUS PARKET.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29704715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05BC2B8-F89A-77A0-3A75-C9B54CC9BB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33984"/>
            <a:ext cx="12192000" cy="8125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58281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970279-B6E2-0323-085C-0B79EAF4B5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err="1"/>
              <a:t>Introduktion</a:t>
            </a:r>
            <a:endParaRPr lang="en-GB" b="1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3B18B4F4-D2FE-BC23-6CF7-36AB9814669C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252728" y="2195186"/>
            <a:ext cx="10341864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sv-SE" dirty="0"/>
              <a:t>Ett familjeägt sågverk i andra generationen (grundat 1997), med fokus på precision, konsekvens och hög kvalitet.</a:t>
            </a:r>
            <a:br>
              <a:rPr lang="sv-SE" dirty="0"/>
            </a:br>
            <a:r>
              <a:rPr lang="sv-SE" dirty="0"/>
              <a:t>Specialiserat på produktion av högkvalitativ ask och ek, samt klassisk massiv och flerskikts parkett.</a:t>
            </a:r>
            <a:br>
              <a:rPr lang="sv-SE" dirty="0"/>
            </a:br>
            <a:r>
              <a:rPr lang="sv-SE" dirty="0"/>
              <a:t>Kärnkompetensen är </a:t>
            </a:r>
            <a:r>
              <a:rPr lang="sv-SE" i="1" dirty="0"/>
              <a:t>Quercus robur</a:t>
            </a:r>
            <a:r>
              <a:rPr lang="sv-SE" dirty="0"/>
              <a:t> (vanlig ek), även känd som slavonsk ek, uppskattad för sin styrka, struktur och tidlösa estetik.</a:t>
            </a:r>
            <a:br>
              <a:rPr lang="sv-SE" dirty="0"/>
            </a:br>
            <a:r>
              <a:rPr lang="sv-SE" dirty="0"/>
              <a:t>All råvaruförsörjning är fullt spårbar och följer internationella regelverk (EUDR, EUTR, UKTR, Lacey Act) i Sydösteuropa.</a:t>
            </a:r>
            <a:br>
              <a:rPr lang="sv-SE" dirty="0"/>
            </a:br>
            <a:r>
              <a:rPr lang="sv-SE" dirty="0"/>
              <a:t>Huvudsakligt ursprung: Morović-skogen (Serbien) — en källa till förstklassig, hållbart förvaltad ek med lång skogstradition.</a:t>
            </a:r>
            <a:br>
              <a:rPr lang="sv-SE" dirty="0"/>
            </a:br>
            <a:r>
              <a:rPr lang="sv-SE" dirty="0"/>
              <a:t>Företaget kombinerar traditionellt hantverk med avancerade produktionsmetoder, stärkt av ett internationellt produktionssamarbete i Kambodja.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94749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19237D-786C-A2DB-4D5D-06D58244D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err="1"/>
              <a:t>Historik</a:t>
            </a:r>
            <a:endParaRPr lang="en-GB" b="1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BE10F319-4D5B-8961-3C7F-144BC3EB742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298448" y="1457907"/>
            <a:ext cx="10206164" cy="50270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sv-SE" sz="1600" b="1" dirty="0"/>
              <a:t>1997–2009 | STRELA-perioden</a:t>
            </a:r>
            <a:br>
              <a:rPr lang="sv-SE" sz="1600" dirty="0"/>
            </a:br>
            <a:r>
              <a:rPr lang="sv-SE" sz="1600" dirty="0"/>
              <a:t>Uppstartsfas — utvecklades till Serbiens största sågverk för ek och ask, med fokus på precision och export i stora volymer.</a:t>
            </a:r>
            <a:br>
              <a:rPr lang="sv-SE" sz="1600" dirty="0"/>
            </a:br>
            <a:r>
              <a:rPr lang="sv-SE" sz="1600" dirty="0"/>
              <a:t>Ett långsiktigt avtal med Vojvodinašume säkerställde en stabil tillgång på högkvalitativ slavonsk ek (</a:t>
            </a:r>
            <a:r>
              <a:rPr lang="sv-SE" sz="1600" i="1" dirty="0"/>
              <a:t>Quercus robur</a:t>
            </a:r>
            <a:r>
              <a:rPr lang="sv-SE" sz="1600" dirty="0"/>
              <a:t>).</a:t>
            </a:r>
            <a:br>
              <a:rPr lang="sv-SE" sz="1600" dirty="0"/>
            </a:br>
            <a:r>
              <a:rPr lang="sv-SE" sz="1600" dirty="0"/>
              <a:t>Stark internationell närvaro (EU, Mellanöstern) samt prestigefyllda projekt (t.ex. det kungliga palatset i Azerbajdzjan).</a:t>
            </a:r>
          </a:p>
          <a:p>
            <a:r>
              <a:rPr lang="sv-SE" sz="1600" b="1" dirty="0"/>
              <a:t>2009–2020 | QUERCUS PARKET-perioden</a:t>
            </a:r>
            <a:br>
              <a:rPr lang="sv-SE" sz="1600" dirty="0"/>
            </a:br>
            <a:r>
              <a:rPr lang="sv-SE" sz="1600" dirty="0"/>
              <a:t>Strategisk övergång från volymfokus till specialisering och långsiktiga partnerskap.</a:t>
            </a:r>
            <a:br>
              <a:rPr lang="sv-SE" sz="1600" dirty="0"/>
            </a:br>
            <a:r>
              <a:rPr lang="sv-SE" sz="1600" dirty="0"/>
              <a:t>Etablerades som en pålitlig leverantör av halvfärdiga ekkomponenter till ledande golvtillverkare (t.ex. Tarkett, Bauwerk, Weitzer).</a:t>
            </a:r>
          </a:p>
          <a:p>
            <a:r>
              <a:rPr lang="sv-SE" sz="1600" b="1" dirty="0"/>
              <a:t>2020–nu | CAMPICO-perioden</a:t>
            </a:r>
            <a:br>
              <a:rPr lang="sv-SE" sz="1600" dirty="0"/>
            </a:br>
            <a:r>
              <a:rPr lang="sv-SE" sz="1600" dirty="0"/>
              <a:t>Global expansion genom ett joint venture i Kambodja, med fokus på avancerade treskikts ekgolv för den amerikanska marknaden.</a:t>
            </a:r>
            <a:br>
              <a:rPr lang="sv-SE" sz="1600" dirty="0"/>
            </a:br>
            <a:r>
              <a:rPr lang="sv-SE" sz="1600" dirty="0"/>
              <a:t>Integration av europeisk råvarukompetens med internationella produktions- och distributionsnätverk.</a:t>
            </a:r>
            <a:br>
              <a:rPr lang="sv-SE" sz="1600" dirty="0"/>
            </a:br>
            <a:r>
              <a:rPr lang="sv-SE" sz="1600" dirty="0"/>
              <a:t>Kontinuerlig utveckling från ett storskaligt sågverk till en specialiserad, globalt integrerad producent av ek — fortsatt familjeägt och nu lett av andra generationen.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37637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BE3137-3A93-08F2-9F91-FF713DB3FE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9344" y="0"/>
            <a:ext cx="9895269" cy="1905000"/>
          </a:xfrm>
        </p:spPr>
        <p:txBody>
          <a:bodyPr>
            <a:normAutofit/>
          </a:bodyPr>
          <a:lstStyle/>
          <a:p>
            <a:r>
              <a:rPr lang="en-GB" b="1" dirty="0" err="1"/>
              <a:t>Nyckelfärdig</a:t>
            </a:r>
            <a:r>
              <a:rPr lang="en-GB" b="1" dirty="0"/>
              <a:t> </a:t>
            </a:r>
            <a:r>
              <a:rPr lang="en-GB" b="1" dirty="0" err="1"/>
              <a:t>anläggning</a:t>
            </a:r>
            <a:r>
              <a:rPr lang="en-GB" b="1" dirty="0"/>
              <a:t> för </a:t>
            </a:r>
            <a:r>
              <a:rPr lang="en-GB" b="1" dirty="0" err="1"/>
              <a:t>lövträbearbetning</a:t>
            </a:r>
            <a:endParaRPr lang="en-GB" b="1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BBAF9B37-C20E-D548-7694-8475E6EEE79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472184" y="1062665"/>
            <a:ext cx="10032428" cy="60324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sv-SE" sz="1600" dirty="0"/>
              <a:t>En fullt operativ industriell plattform för lövträ i Serbien (grundad 1997), som möjliggör omedelbar intäktsgenerering.</a:t>
            </a:r>
          </a:p>
          <a:p>
            <a:r>
              <a:rPr lang="sv-SE" sz="1600" b="1" dirty="0"/>
              <a:t>Lägesfördel</a:t>
            </a:r>
            <a:br>
              <a:rPr lang="sv-SE" sz="1600" dirty="0"/>
            </a:br>
            <a:r>
              <a:rPr lang="sv-SE" sz="1600" dirty="0"/>
              <a:t>Direkt tillgång till slavonsk ek (</a:t>
            </a:r>
            <a:r>
              <a:rPr lang="sv-SE" sz="1600" i="1" dirty="0"/>
              <a:t>Quercus robur</a:t>
            </a:r>
            <a:r>
              <a:rPr lang="sv-SE" sz="1600" dirty="0"/>
              <a:t>) från Morović och Spačva-bassängen, med effektiv anslutning till EU och globala marknader.</a:t>
            </a:r>
          </a:p>
          <a:p>
            <a:r>
              <a:rPr lang="sv-SE" sz="1600" b="1" dirty="0"/>
              <a:t>Finansiell prestation</a:t>
            </a:r>
            <a:br>
              <a:rPr lang="sv-SE" sz="1600" dirty="0"/>
            </a:br>
            <a:r>
              <a:rPr lang="sv-SE" sz="1600" dirty="0"/>
              <a:t>Cirka €16,5 miljoner i omsättning, €2 miljoner i vinst, cirka 100 anställda och skalbar produktionskapacitet.</a:t>
            </a:r>
          </a:p>
          <a:p>
            <a:r>
              <a:rPr lang="sv-SE" sz="1600" b="1" dirty="0"/>
              <a:t>Infrastruktur</a:t>
            </a:r>
            <a:br>
              <a:rPr lang="sv-SE" sz="1600" dirty="0"/>
            </a:br>
            <a:r>
              <a:rPr lang="sv-SE" sz="1600" dirty="0"/>
              <a:t>Välutvecklade produktionsanläggningar (8 000 m² byggyta på en total yta om 36 000 m²), utrustade med högkapacitets europeisk maskinpark.</a:t>
            </a:r>
          </a:p>
          <a:p>
            <a:r>
              <a:rPr lang="sv-SE" sz="1600" b="1" dirty="0"/>
              <a:t>Försörjningssäkerhet</a:t>
            </a:r>
            <a:br>
              <a:rPr lang="sv-SE" sz="1600" dirty="0"/>
            </a:br>
            <a:r>
              <a:rPr lang="sv-SE" sz="1600" dirty="0"/>
              <a:t>Långsiktigt avtal med Vojvodinašume samt FSC-certifierad råvara, i enlighet med EUDR, EUTR och Lacey Act.</a:t>
            </a:r>
          </a:p>
          <a:p>
            <a:r>
              <a:rPr lang="sv-SE" sz="1600" b="1" dirty="0"/>
              <a:t>Tillväxtpotential</a:t>
            </a:r>
            <a:br>
              <a:rPr lang="sv-SE" sz="1600" dirty="0"/>
            </a:br>
            <a:r>
              <a:rPr lang="sv-SE" sz="1600" dirty="0"/>
              <a:t>Redo för expansion inom fanér, slitlager och engineered wood — utan behov av greenfield-investeringar.</a:t>
            </a:r>
          </a:p>
          <a:p>
            <a:r>
              <a:rPr lang="sv-SE" sz="1600" b="1" dirty="0"/>
              <a:t>Strategisk positionering</a:t>
            </a:r>
            <a:br>
              <a:rPr lang="sv-SE" sz="1600" dirty="0"/>
            </a:br>
            <a:r>
              <a:rPr lang="sv-SE" sz="1600" dirty="0"/>
              <a:t>En vertikalt integrerad plattform som kombinerar inköp, bearbetning och export, stödd av nästan 30 års erfarenhet.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75225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ACB431-287A-D16A-20E7-DA9F16F88F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4248" y="530352"/>
            <a:ext cx="9520365" cy="905256"/>
          </a:xfrm>
        </p:spPr>
        <p:txBody>
          <a:bodyPr/>
          <a:lstStyle/>
          <a:p>
            <a:r>
              <a:rPr lang="en-GB" b="1" dirty="0" err="1"/>
              <a:t>Inköp</a:t>
            </a:r>
            <a:r>
              <a:rPr lang="en-GB" b="1" dirty="0"/>
              <a:t>, </a:t>
            </a:r>
            <a:r>
              <a:rPr lang="en-GB" b="1" dirty="0" err="1"/>
              <a:t>regelefterlevnad</a:t>
            </a:r>
            <a:r>
              <a:rPr lang="en-GB" b="1" dirty="0"/>
              <a:t> </a:t>
            </a:r>
            <a:r>
              <a:rPr lang="en-GB" b="1" dirty="0" err="1"/>
              <a:t>och</a:t>
            </a:r>
            <a:r>
              <a:rPr lang="en-GB" b="1" dirty="0"/>
              <a:t> </a:t>
            </a:r>
            <a:r>
              <a:rPr lang="en-GB" b="1" dirty="0" err="1"/>
              <a:t>spårbarhet</a:t>
            </a:r>
            <a:endParaRPr lang="en-GB" b="1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C04487F6-9B58-BF66-1D17-AFE12C6975A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389888" y="2407657"/>
            <a:ext cx="10114724" cy="32932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sv-SE" sz="1600" dirty="0"/>
              <a:t>Allt trä (ek </a:t>
            </a:r>
            <a:r>
              <a:rPr lang="sv-SE" sz="1600" i="1" dirty="0"/>
              <a:t>Quercus robur</a:t>
            </a:r>
            <a:r>
              <a:rPr lang="sv-SE" sz="1600" dirty="0"/>
              <a:t> och ask </a:t>
            </a:r>
            <a:r>
              <a:rPr lang="sv-SE" sz="1600" i="1" dirty="0"/>
              <a:t>Fraxinus excelsior</a:t>
            </a:r>
            <a:r>
              <a:rPr lang="sv-SE" sz="1600" dirty="0"/>
              <a:t>) kommer uteslutande från lagligt avverkade skogar.</a:t>
            </a:r>
            <a:br>
              <a:rPr lang="sv-SE" sz="1600" dirty="0"/>
            </a:br>
            <a:r>
              <a:rPr lang="sv-SE" sz="1600" dirty="0"/>
              <a:t>Regional sourcing omfattar Serbien, Kroatien, Bosnien och Hercegovina samt Rumänien, med fokus på Morović-skogen.</a:t>
            </a:r>
            <a:br>
              <a:rPr lang="sv-SE" sz="1600" dirty="0"/>
            </a:br>
            <a:r>
              <a:rPr lang="sv-SE" sz="1600" dirty="0"/>
              <a:t>Långsiktiga samarbeten med statliga skogsföretag (Vojvodinašume) säkerställer stabil tillgång.</a:t>
            </a:r>
            <a:br>
              <a:rPr lang="sv-SE" sz="1600" dirty="0"/>
            </a:br>
            <a:r>
              <a:rPr lang="sv-SE" sz="1600" dirty="0"/>
              <a:t>Strikt leverantörskontroll inkluderar juridisk dokumentation, avverkningsrättigheter och löpande uppföljning (FSC eller motsvarande standarder).</a:t>
            </a:r>
            <a:br>
              <a:rPr lang="sv-SE" sz="1600" dirty="0"/>
            </a:br>
            <a:r>
              <a:rPr lang="sv-SE" sz="1600" dirty="0"/>
              <a:t>Ett heltäckande spårbarhetssystem möjliggör full uppföljning från skog till färdig produkt.</a:t>
            </a:r>
            <a:br>
              <a:rPr lang="sv-SE" sz="1600" dirty="0"/>
            </a:br>
            <a:r>
              <a:rPr lang="sv-SE" sz="1600" dirty="0"/>
              <a:t>Fullt i linje med EUTR, EUDR, UKTR och den amerikanska Lacey Act.</a:t>
            </a:r>
            <a:br>
              <a:rPr lang="sv-SE" sz="1600" dirty="0"/>
            </a:br>
            <a:r>
              <a:rPr lang="sv-SE" sz="1600" dirty="0"/>
              <a:t>Riskminimering genom diversifierade leverantörer, fokus på statligt förvaltade skogar och regelbundna revisioner.</a:t>
            </a:r>
            <a:br>
              <a:rPr lang="sv-SE" sz="1600" dirty="0"/>
            </a:br>
            <a:r>
              <a:rPr lang="sv-SE" sz="1600" dirty="0"/>
              <a:t>Starkt fokus på hållbarhet genom ansvarsfull sourcing, stöd till skogsförnyelse och effektiv resursanvändning.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94674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197A43-70EF-0E84-59F4-AA7390FEED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0241" y="624110"/>
            <a:ext cx="9584372" cy="1280890"/>
          </a:xfrm>
        </p:spPr>
        <p:txBody>
          <a:bodyPr/>
          <a:lstStyle/>
          <a:p>
            <a:r>
              <a:rPr lang="sv-SE" b="1" dirty="0"/>
              <a:t>Marknadsmöjligheter – europeisk ek och lövträ</a:t>
            </a:r>
            <a:endParaRPr lang="en-GB" b="1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DF438994-F25F-656C-63B8-FB39D95BEC5C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216152" y="2848196"/>
            <a:ext cx="10387584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sv-SE" sz="2000" dirty="0"/>
              <a:t>Stark global efterfrågan på högkvalitativ ek och ask inom möbel-, interiör- och industrisektorer.</a:t>
            </a:r>
            <a:br>
              <a:rPr lang="sv-SE" sz="2000" dirty="0"/>
            </a:br>
            <a:r>
              <a:rPr lang="sv-SE" sz="2000" dirty="0"/>
              <a:t>Begränsad tillgång på slavonsk ek gör den till en premiumresurs.</a:t>
            </a:r>
            <a:br>
              <a:rPr lang="sv-SE" sz="2000" dirty="0"/>
            </a:br>
            <a:r>
              <a:rPr lang="sv-SE" sz="2000" dirty="0"/>
              <a:t>Sydösteuropa är en strategiskt viktig region för högkvalitativt lövträ.</a:t>
            </a:r>
            <a:br>
              <a:rPr lang="sv-SE" sz="2000" dirty="0"/>
            </a:br>
            <a:r>
              <a:rPr lang="sv-SE" sz="2000" dirty="0"/>
              <a:t>Ökade regulatoriska krav (EUDR, ESG) gynnar fullt spårbara och regelkonforma leverantörer.</a:t>
            </a:r>
            <a:br>
              <a:rPr lang="sv-SE" sz="2000" dirty="0"/>
            </a:br>
            <a:r>
              <a:rPr lang="sv-SE" sz="2000" dirty="0"/>
              <a:t>Stabil långsiktig efterfrågan säkerställer robusta marknadsförutsättningar.</a:t>
            </a:r>
            <a:br>
              <a:rPr lang="sv-SE" sz="2000" dirty="0"/>
            </a:br>
            <a:r>
              <a:rPr lang="sv-SE" sz="2000" dirty="0"/>
              <a:t>Fragmenterad tillgång skapar möjligheter för pålitliga och skalbara producenter.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155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3B0443-5B9C-1C5A-BC4D-9756F97B1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4208" y="446087"/>
            <a:ext cx="4430203" cy="1289319"/>
          </a:xfrm>
        </p:spPr>
        <p:txBody>
          <a:bodyPr/>
          <a:lstStyle/>
          <a:p>
            <a:r>
              <a:rPr lang="sv-SE" b="1" dirty="0"/>
              <a:t>Strategisk knutpunkt – tillgång till råvaror och export</a:t>
            </a:r>
            <a:endParaRPr lang="en-GB" b="1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6E18DDE4-12B8-CA44-D2A1-868854FFF40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1486" y="1887688"/>
            <a:ext cx="6057284" cy="4010192"/>
          </a:xfrm>
        </p:spPr>
      </p:pic>
      <p:sp>
        <p:nvSpPr>
          <p:cNvPr id="5" name="Rectangle 1">
            <a:extLst>
              <a:ext uri="{FF2B5EF4-FFF2-40B4-BE49-F238E27FC236}">
                <a16:creationId xmlns:a16="http://schemas.microsoft.com/office/drawing/2014/main" id="{9FE4A7CB-E3D1-DCFD-C2BC-CAF77EAE60A5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 bwMode="auto">
          <a:xfrm>
            <a:off x="575036" y="2662484"/>
            <a:ext cx="5519376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sv-SE" sz="1800" dirty="0"/>
              <a:t>Beläget i Srem-regionen (Serbien), nära Belgrad — ett viktigt logistiskt nav.</a:t>
            </a:r>
            <a:br>
              <a:rPr lang="sv-SE" sz="1800" dirty="0"/>
            </a:br>
            <a:r>
              <a:rPr lang="sv-SE" sz="1800" dirty="0"/>
              <a:t>35 minuter till Belgrads internationella flygplats</a:t>
            </a:r>
            <a:br>
              <a:rPr lang="sv-SE" sz="1800" dirty="0"/>
            </a:br>
            <a:r>
              <a:rPr lang="sv-SE" sz="1800" dirty="0"/>
              <a:t>10 minuter till huvudmotorvägar (E-70, E-75)</a:t>
            </a:r>
            <a:br>
              <a:rPr lang="sv-SE" sz="1800" dirty="0"/>
            </a:br>
            <a:r>
              <a:rPr lang="sv-SE" sz="1800" dirty="0"/>
              <a:t>Nära järnvägs- och tullterminal i Inđija</a:t>
            </a:r>
            <a:br>
              <a:rPr lang="sv-SE" sz="1800" dirty="0"/>
            </a:br>
            <a:r>
              <a:rPr lang="sv-SE" sz="1800" dirty="0"/>
              <a:t>Direkt närhet till centrala råvaruområden: Morović-skogen och Spačva-bassängen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97930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E4578C-8C5D-89E9-F03A-491F3D47E1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0" y="624110"/>
            <a:ext cx="9218611" cy="1280890"/>
          </a:xfrm>
        </p:spPr>
        <p:txBody>
          <a:bodyPr/>
          <a:lstStyle/>
          <a:p>
            <a:r>
              <a:rPr lang="en-GB" b="1" dirty="0" err="1"/>
              <a:t>Kundportfölj</a:t>
            </a:r>
            <a:r>
              <a:rPr lang="en-GB" b="1" dirty="0"/>
              <a:t> </a:t>
            </a:r>
            <a:r>
              <a:rPr lang="en-GB" b="1" dirty="0" err="1"/>
              <a:t>och</a:t>
            </a:r>
            <a:r>
              <a:rPr lang="en-GB" b="1" dirty="0"/>
              <a:t> </a:t>
            </a:r>
            <a:r>
              <a:rPr lang="en-GB" b="1" dirty="0" err="1"/>
              <a:t>referenser</a:t>
            </a:r>
            <a:endParaRPr lang="en-GB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D13049C-03EC-1A9E-BD3C-700D4C2518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2908" y="1838896"/>
            <a:ext cx="4629150" cy="9906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3F3C588-11D9-0644-A9D5-641CD44AA88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352" y="3004057"/>
            <a:ext cx="3551936" cy="213116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96CB74C-9FF0-FA56-6A20-19C6C5C1F0E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4056" y="1880044"/>
            <a:ext cx="4114800" cy="111442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B0BB53B-F231-8CCE-9625-E74B0ABB19D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352" y="5446941"/>
            <a:ext cx="3752850" cy="12192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1100FEA4-1C7C-EA20-1967-64C81807BB2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8362" y="3160934"/>
            <a:ext cx="3197352" cy="3197352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4515AB64-3265-6E7B-4730-0F1249966EA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6873" y="3325369"/>
            <a:ext cx="4057683" cy="1076325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B3D0B749-C9B6-8952-B38C-37F37F2FE8B7}"/>
              </a:ext>
            </a:extLst>
          </p:cNvPr>
          <p:cNvSpPr/>
          <p:nvPr/>
        </p:nvSpPr>
        <p:spPr>
          <a:xfrm>
            <a:off x="7976873" y="4401693"/>
            <a:ext cx="4057684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3600" b="1" dirty="0" err="1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Medlem</a:t>
            </a:r>
            <a:r>
              <a:rPr lang="en-GB" sz="36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 </a:t>
            </a:r>
            <a:r>
              <a:rPr lang="en-GB" sz="3600" b="1" dirty="0" err="1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i</a:t>
            </a:r>
            <a:r>
              <a:rPr lang="en-GB" sz="36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 FORDAQ (</a:t>
            </a:r>
            <a:r>
              <a:rPr lang="en-GB" sz="3600" b="1" dirty="0" err="1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Bronsnivå</a:t>
            </a:r>
            <a:r>
              <a:rPr lang="en-GB" sz="36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)</a:t>
            </a:r>
            <a:endParaRPr lang="en-GB" sz="36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459675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1825BD-F579-E4CE-40DD-8BEB5D662A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err="1"/>
              <a:t>Kontakt</a:t>
            </a:r>
            <a:r>
              <a:rPr lang="en-GB" b="1" dirty="0"/>
              <a:t> </a:t>
            </a:r>
            <a:r>
              <a:rPr lang="en-GB" b="1" dirty="0" err="1"/>
              <a:t>och</a:t>
            </a:r>
            <a:r>
              <a:rPr lang="en-GB" b="1" dirty="0"/>
              <a:t> </a:t>
            </a:r>
            <a:r>
              <a:rPr lang="en-GB" b="1" dirty="0" err="1"/>
              <a:t>företagsinformation</a:t>
            </a:r>
            <a:endParaRPr lang="en-GB" b="1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72EDCA60-6E77-72E5-F549-915CA4189A0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737360" y="1295523"/>
            <a:ext cx="10454640" cy="5539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GB" sz="1600" dirty="0"/>
              <a:t>QUERCUS PARKET – </a:t>
            </a:r>
            <a:r>
              <a:rPr lang="en-GB" sz="1600" dirty="0" err="1"/>
              <a:t>Enskild</a:t>
            </a:r>
            <a:r>
              <a:rPr lang="en-GB" sz="1600" dirty="0"/>
              <a:t> </a:t>
            </a:r>
            <a:r>
              <a:rPr lang="en-GB" sz="1600" dirty="0" err="1"/>
              <a:t>firma</a:t>
            </a:r>
            <a:br>
              <a:rPr lang="en-GB" sz="1600" dirty="0"/>
            </a:br>
            <a:r>
              <a:rPr lang="en-GB" sz="1600" dirty="0"/>
              <a:t>Adress:</a:t>
            </a:r>
            <a:br>
              <a:rPr lang="en-GB" sz="1600" dirty="0"/>
            </a:br>
            <a:r>
              <a:rPr lang="en-GB" sz="1600" dirty="0"/>
              <a:t>Nikole </a:t>
            </a:r>
            <a:r>
              <a:rPr lang="en-GB" sz="1600" dirty="0" err="1"/>
              <a:t>Tesle</a:t>
            </a:r>
            <a:r>
              <a:rPr lang="en-GB" sz="1600" dirty="0"/>
              <a:t> 137, 22321 </a:t>
            </a:r>
            <a:r>
              <a:rPr lang="en-GB" sz="1600" dirty="0" err="1"/>
              <a:t>Ljukovo</a:t>
            </a:r>
            <a:r>
              <a:rPr lang="en-GB" sz="1600" dirty="0"/>
              <a:t>, Serbien</a:t>
            </a:r>
          </a:p>
          <a:p>
            <a:r>
              <a:rPr lang="en-GB" sz="1600" dirty="0" err="1"/>
              <a:t>Kontakt</a:t>
            </a:r>
            <a:r>
              <a:rPr lang="en-GB" sz="1600" dirty="0"/>
              <a:t>:</a:t>
            </a:r>
            <a:br>
              <a:rPr lang="en-GB" sz="1600" dirty="0"/>
            </a:br>
            <a:r>
              <a:rPr lang="en-GB" sz="1600" dirty="0"/>
              <a:t>E-post: quercus.parket@gmail.com</a:t>
            </a:r>
            <a:br>
              <a:rPr lang="en-GB" sz="1600" dirty="0"/>
            </a:br>
            <a:r>
              <a:rPr lang="en-GB" sz="1600" dirty="0" err="1"/>
              <a:t>Telefon</a:t>
            </a:r>
            <a:r>
              <a:rPr lang="en-GB" sz="1600" dirty="0"/>
              <a:t>: +381 22 58 77 50</a:t>
            </a:r>
          </a:p>
          <a:p>
            <a:r>
              <a:rPr lang="en-GB" sz="1600" dirty="0" err="1"/>
              <a:t>Öppettider</a:t>
            </a:r>
            <a:r>
              <a:rPr lang="en-GB" sz="1600" dirty="0"/>
              <a:t>:</a:t>
            </a:r>
            <a:br>
              <a:rPr lang="en-GB" sz="1600" dirty="0"/>
            </a:br>
            <a:r>
              <a:rPr lang="en-GB" sz="1600" dirty="0" err="1"/>
              <a:t>Måndag</a:t>
            </a:r>
            <a:r>
              <a:rPr lang="en-GB" sz="1600" dirty="0"/>
              <a:t> – </a:t>
            </a:r>
            <a:r>
              <a:rPr lang="en-GB" sz="1600" dirty="0" err="1"/>
              <a:t>fredag</a:t>
            </a:r>
            <a:r>
              <a:rPr lang="en-GB" sz="1600" dirty="0"/>
              <a:t> | 07:00 – 15:00</a:t>
            </a:r>
          </a:p>
          <a:p>
            <a:r>
              <a:rPr lang="en-GB" sz="1600" dirty="0" err="1"/>
              <a:t>Företagsinformation</a:t>
            </a:r>
            <a:r>
              <a:rPr lang="en-GB" sz="1600" dirty="0"/>
              <a:t>:</a:t>
            </a:r>
            <a:br>
              <a:rPr lang="en-GB" sz="1600" dirty="0"/>
            </a:br>
            <a:r>
              <a:rPr lang="en-GB" sz="1600" dirty="0" err="1"/>
              <a:t>Skattenummer</a:t>
            </a:r>
            <a:r>
              <a:rPr lang="en-GB" sz="1600" dirty="0"/>
              <a:t> (PIB): 106197782</a:t>
            </a:r>
            <a:br>
              <a:rPr lang="en-GB" sz="1600" dirty="0"/>
            </a:br>
            <a:r>
              <a:rPr lang="en-GB" sz="1600" dirty="0" err="1"/>
              <a:t>Registreringsnummer</a:t>
            </a:r>
            <a:r>
              <a:rPr lang="en-GB" sz="1600" dirty="0"/>
              <a:t>: 61620117</a:t>
            </a:r>
          </a:p>
          <a:p>
            <a:r>
              <a:rPr lang="en-GB" sz="1600" dirty="0" err="1"/>
              <a:t>Bankuppgifter</a:t>
            </a:r>
            <a:r>
              <a:rPr lang="en-GB" sz="1600" dirty="0"/>
              <a:t>:</a:t>
            </a:r>
            <a:br>
              <a:rPr lang="en-GB" sz="1600" dirty="0"/>
            </a:br>
            <a:r>
              <a:rPr lang="en-GB" sz="1600" dirty="0"/>
              <a:t>OTP Bank Serbia (Novi Sad)</a:t>
            </a:r>
            <a:br>
              <a:rPr lang="en-GB" sz="1600" dirty="0"/>
            </a:br>
            <a:r>
              <a:rPr lang="en-GB" sz="1600" dirty="0"/>
              <a:t>IBAN: RS35 3259 6015 0046 8686 36</a:t>
            </a:r>
            <a:br>
              <a:rPr lang="en-GB" sz="1600" dirty="0"/>
            </a:br>
            <a:r>
              <a:rPr lang="en-GB" sz="1600" dirty="0"/>
              <a:t>SWIFT: OTPVRS22</a:t>
            </a:r>
          </a:p>
          <a:p>
            <a:r>
              <a:rPr lang="en-GB" sz="1600" dirty="0"/>
              <a:t>Plats:</a:t>
            </a:r>
            <a:br>
              <a:rPr lang="en-GB" sz="1600" dirty="0"/>
            </a:br>
            <a:r>
              <a:rPr lang="en-GB" sz="1600" dirty="0" err="1"/>
              <a:t>Sågverk</a:t>
            </a:r>
            <a:r>
              <a:rPr lang="en-GB" sz="1600" dirty="0"/>
              <a:t> “</a:t>
            </a:r>
            <a:r>
              <a:rPr lang="en-GB" sz="1600" dirty="0" err="1"/>
              <a:t>Strela</a:t>
            </a:r>
            <a:r>
              <a:rPr lang="en-GB" sz="1600" dirty="0"/>
              <a:t>” – Quercus </a:t>
            </a:r>
            <a:r>
              <a:rPr lang="en-GB" sz="1600" dirty="0" err="1"/>
              <a:t>Parket</a:t>
            </a:r>
            <a:endParaRPr lang="en-GB" sz="1600" dirty="0"/>
          </a:p>
          <a:p>
            <a:r>
              <a:rPr lang="en-GB" sz="1600" dirty="0"/>
              <a:t>FSC-</a:t>
            </a:r>
            <a:r>
              <a:rPr lang="en-GB" sz="1600" dirty="0" err="1"/>
              <a:t>licens</a:t>
            </a:r>
            <a:r>
              <a:rPr lang="en-GB" sz="1600" dirty="0"/>
              <a:t>: C214521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6241907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60</TotalTime>
  <Words>865</Words>
  <Application>Microsoft Office PowerPoint</Application>
  <PresentationFormat>Widescreen</PresentationFormat>
  <Paragraphs>32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Century Gothic</vt:lpstr>
      <vt:lpstr>Wingdings 3</vt:lpstr>
      <vt:lpstr>Wisp</vt:lpstr>
      <vt:lpstr>PowerPoint Presentation</vt:lpstr>
      <vt:lpstr>Introduktion</vt:lpstr>
      <vt:lpstr>Historik</vt:lpstr>
      <vt:lpstr>Nyckelfärdig anläggning för lövträbearbetning</vt:lpstr>
      <vt:lpstr>Inköp, regelefterlevnad och spårbarhet</vt:lpstr>
      <vt:lpstr>Marknadsmöjligheter – europeisk ek och lövträ</vt:lpstr>
      <vt:lpstr>Strategisk knutpunkt – tillgång till råvaror och export</vt:lpstr>
      <vt:lpstr>Kundportfölj och referenser</vt:lpstr>
      <vt:lpstr>Kontakt och företagsinformation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Goran Nisevic</dc:creator>
  <cp:lastModifiedBy>Goran Nisevic</cp:lastModifiedBy>
  <cp:revision>20</cp:revision>
  <dcterms:created xsi:type="dcterms:W3CDTF">2026-03-27T12:34:22Z</dcterms:created>
  <dcterms:modified xsi:type="dcterms:W3CDTF">2026-03-28T11:27:38Z</dcterms:modified>
</cp:coreProperties>
</file>